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522" y="6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5164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6.png"/><Relationship Id="rId20" Type="http://schemas.openxmlformats.org/officeDocument/2006/relationships/image" Target="../media/image4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09374"/>
            <a:ext cx="61364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URL Shortener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5831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Presented by: Parsh Nitin Yadav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9C9283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Internship Provided By: Upskill Campus × The IoT Academy × UniConverge Technologies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25732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Duration: 6 Weeks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2984"/>
            <a:ext cx="671560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Future Scope &amp; Enhancements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0335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The project lays a strong foundation for future development, with numerous opportunities for expansion.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970603" y="2690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User Features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181350"/>
            <a:ext cx="401204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Login, dashboard, and custom short URLs.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651641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96301" y="3263860"/>
            <a:ext cx="339328" cy="3393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824442" y="2690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Advanced Analytics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824442" y="3181350"/>
            <a:ext cx="4012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Click count, location, device tracking for insights.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651641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70307" y="3538538"/>
            <a:ext cx="339328" cy="33932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051256" y="43258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Cloud Deployment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10051256" y="4816316"/>
            <a:ext cx="37853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Scale on AWS, Azure, or GCP for global access.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651641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19423" y="5038963"/>
            <a:ext cx="339328" cy="33932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24442" y="5960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Extended Reach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9824442" y="6451402"/>
            <a:ext cx="4012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Browser extension or dedicated mobile application.</a:t>
            </a:r>
            <a:endParaRPr lang="en-US" sz="17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2653" y="2651641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94533" y="6264712"/>
            <a:ext cx="339328" cy="339328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1566862" y="5960983"/>
            <a:ext cx="32389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Security Enhancements</a:t>
            </a:r>
            <a:endParaRPr lang="en-US" sz="2200" dirty="0"/>
          </a:p>
        </p:txBody>
      </p:sp>
      <p:sp>
        <p:nvSpPr>
          <p:cNvPr id="21" name="Text 11"/>
          <p:cNvSpPr/>
          <p:nvPr/>
        </p:nvSpPr>
        <p:spPr>
          <a:xfrm>
            <a:off x="793790" y="6451402"/>
            <a:ext cx="401204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Filters to block malicious or inappropriate links.</a:t>
            </a:r>
            <a:endParaRPr lang="en-US" sz="1750" dirty="0"/>
          </a:p>
        </p:txBody>
      </p:sp>
      <p:pic>
        <p:nvPicPr>
          <p:cNvPr id="22" name="Image 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32653" y="2651641"/>
            <a:ext cx="4564975" cy="4564975"/>
          </a:xfrm>
          <a:prstGeom prst="rect">
            <a:avLst/>
          </a:prstGeom>
        </p:spPr>
      </p:pic>
      <p:pic>
        <p:nvPicPr>
          <p:cNvPr id="23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120527" y="5990034"/>
            <a:ext cx="339328" cy="339328"/>
          </a:xfrm>
          <a:prstGeom prst="rect">
            <a:avLst/>
          </a:prstGeom>
        </p:spPr>
      </p:pic>
      <p:sp>
        <p:nvSpPr>
          <p:cNvPr id="24" name="Text 12"/>
          <p:cNvSpPr/>
          <p:nvPr/>
        </p:nvSpPr>
        <p:spPr>
          <a:xfrm>
            <a:off x="1743789" y="43258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Link Management</a:t>
            </a:r>
            <a:endParaRPr lang="en-US" sz="2200" dirty="0"/>
          </a:p>
        </p:txBody>
      </p:sp>
      <p:sp>
        <p:nvSpPr>
          <p:cNvPr id="25" name="Text 13"/>
          <p:cNvSpPr/>
          <p:nvPr/>
        </p:nvSpPr>
        <p:spPr>
          <a:xfrm>
            <a:off x="793790" y="4816316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Implement an expiry system for short URLs.</a:t>
            </a:r>
            <a:endParaRPr lang="en-US" sz="1750" dirty="0"/>
          </a:p>
        </p:txBody>
      </p:sp>
      <p:pic>
        <p:nvPicPr>
          <p:cNvPr id="26" name="Image 10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32653" y="2651641"/>
            <a:ext cx="4564975" cy="4564975"/>
          </a:xfrm>
          <a:prstGeom prst="rect">
            <a:avLst/>
          </a:prstGeom>
        </p:spPr>
      </p:pic>
      <p:pic>
        <p:nvPicPr>
          <p:cNvPr id="27" name="Image 11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71411" y="4489609"/>
            <a:ext cx="339328" cy="339328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B2547A1-22C0-86B9-2445-CF1D876702D7}"/>
              </a:ext>
            </a:extLst>
          </p:cNvPr>
          <p:cNvSpPr/>
          <p:nvPr/>
        </p:nvSpPr>
        <p:spPr>
          <a:xfrm>
            <a:off x="12853554" y="7806106"/>
            <a:ext cx="1735282" cy="371540"/>
          </a:xfrm>
          <a:prstGeom prst="roundRect">
            <a:avLst>
              <a:gd name="adj" fmla="val 50000"/>
            </a:avLst>
          </a:prstGeom>
          <a:solidFill>
            <a:srgbClr val="FD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1562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2336" y="2581037"/>
            <a:ext cx="3384947" cy="423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Executive Summary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592336" y="3257907"/>
            <a:ext cx="13445728" cy="541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This internship project focused on developing a </a:t>
            </a:r>
            <a:r>
              <a:rPr lang="en-US" sz="1300" dirty="0">
                <a:solidFill>
                  <a:srgbClr val="9C9283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Python-based URL shortener using Flask and SQLite</a:t>
            </a:r>
            <a:r>
              <a:rPr lang="en-US" sz="13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. The objective was to gain practical experience and solve a real-world problem through a custom solution.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592336" y="3990023"/>
            <a:ext cx="6638211" cy="1667232"/>
          </a:xfrm>
          <a:prstGeom prst="roundRect">
            <a:avLst>
              <a:gd name="adj" fmla="val 4264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dist="1524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6" name="Shape 3"/>
          <p:cNvSpPr/>
          <p:nvPr/>
        </p:nvSpPr>
        <p:spPr>
          <a:xfrm>
            <a:off x="769144" y="4166830"/>
            <a:ext cx="507683" cy="507683"/>
          </a:xfrm>
          <a:prstGeom prst="roundRect">
            <a:avLst>
              <a:gd name="adj" fmla="val 18009438"/>
            </a:avLst>
          </a:prstGeom>
          <a:solidFill>
            <a:srgbClr val="E6DED2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685" y="4306372"/>
            <a:ext cx="228481" cy="22848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9144" y="4843701"/>
            <a:ext cx="2115622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Internship Objective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769144" y="5209580"/>
            <a:ext cx="6284595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Practical application of web development skills and problem-solving.</a:t>
            </a:r>
            <a:endParaRPr lang="en-US" sz="1300" dirty="0"/>
          </a:p>
        </p:txBody>
      </p:sp>
      <p:sp>
        <p:nvSpPr>
          <p:cNvPr id="10" name="Shape 6"/>
          <p:cNvSpPr/>
          <p:nvPr/>
        </p:nvSpPr>
        <p:spPr>
          <a:xfrm>
            <a:off x="7399734" y="3990023"/>
            <a:ext cx="6638330" cy="1667232"/>
          </a:xfrm>
          <a:prstGeom prst="roundRect">
            <a:avLst>
              <a:gd name="adj" fmla="val 4264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dist="1524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11" name="Shape 7"/>
          <p:cNvSpPr/>
          <p:nvPr/>
        </p:nvSpPr>
        <p:spPr>
          <a:xfrm>
            <a:off x="7576542" y="4166830"/>
            <a:ext cx="507683" cy="507683"/>
          </a:xfrm>
          <a:prstGeom prst="roundRect">
            <a:avLst>
              <a:gd name="adj" fmla="val 18009438"/>
            </a:avLst>
          </a:prstGeom>
          <a:solidFill>
            <a:srgbClr val="E6DED2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16083" y="4306372"/>
            <a:ext cx="228481" cy="22848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576542" y="4843701"/>
            <a:ext cx="2115622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Problem Statement</a:t>
            </a:r>
            <a:endParaRPr lang="en-US" sz="1650" dirty="0"/>
          </a:p>
        </p:txBody>
      </p:sp>
      <p:sp>
        <p:nvSpPr>
          <p:cNvPr id="14" name="Text 9"/>
          <p:cNvSpPr/>
          <p:nvPr/>
        </p:nvSpPr>
        <p:spPr>
          <a:xfrm>
            <a:off x="7576542" y="5209580"/>
            <a:ext cx="6284714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Efficiently shorten, store, and redirect long URLs.</a:t>
            </a:r>
            <a:endParaRPr lang="en-US" sz="1300" dirty="0"/>
          </a:p>
        </p:txBody>
      </p:sp>
      <p:sp>
        <p:nvSpPr>
          <p:cNvPr id="15" name="Shape 10"/>
          <p:cNvSpPr/>
          <p:nvPr/>
        </p:nvSpPr>
        <p:spPr>
          <a:xfrm>
            <a:off x="592336" y="5826443"/>
            <a:ext cx="6638211" cy="1938099"/>
          </a:xfrm>
          <a:prstGeom prst="roundRect">
            <a:avLst>
              <a:gd name="adj" fmla="val 3668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dist="1524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16" name="Shape 11"/>
          <p:cNvSpPr/>
          <p:nvPr/>
        </p:nvSpPr>
        <p:spPr>
          <a:xfrm>
            <a:off x="769144" y="6003250"/>
            <a:ext cx="507683" cy="507683"/>
          </a:xfrm>
          <a:prstGeom prst="roundRect">
            <a:avLst>
              <a:gd name="adj" fmla="val 18009438"/>
            </a:avLst>
          </a:prstGeom>
          <a:solidFill>
            <a:srgbClr val="E6DED2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8685" y="6142792"/>
            <a:ext cx="228481" cy="22848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69144" y="6680121"/>
            <a:ext cx="2115622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Project Overview</a:t>
            </a:r>
            <a:endParaRPr lang="en-US" sz="1650" dirty="0"/>
          </a:p>
        </p:txBody>
      </p:sp>
      <p:sp>
        <p:nvSpPr>
          <p:cNvPr id="19" name="Text 13"/>
          <p:cNvSpPr/>
          <p:nvPr/>
        </p:nvSpPr>
        <p:spPr>
          <a:xfrm>
            <a:off x="769144" y="7046000"/>
            <a:ext cx="6284595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Python-based URL shortener with Flask for backend and SQLite for database.</a:t>
            </a:r>
            <a:endParaRPr lang="en-US" sz="1300" dirty="0"/>
          </a:p>
        </p:txBody>
      </p:sp>
      <p:sp>
        <p:nvSpPr>
          <p:cNvPr id="20" name="Shape 14"/>
          <p:cNvSpPr/>
          <p:nvPr/>
        </p:nvSpPr>
        <p:spPr>
          <a:xfrm>
            <a:off x="7399734" y="5826443"/>
            <a:ext cx="6638330" cy="1938099"/>
          </a:xfrm>
          <a:prstGeom prst="roundRect">
            <a:avLst>
              <a:gd name="adj" fmla="val 3668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dist="1524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21" name="Shape 15"/>
          <p:cNvSpPr/>
          <p:nvPr/>
        </p:nvSpPr>
        <p:spPr>
          <a:xfrm>
            <a:off x="7576542" y="6003250"/>
            <a:ext cx="507683" cy="507683"/>
          </a:xfrm>
          <a:prstGeom prst="roundRect">
            <a:avLst>
              <a:gd name="adj" fmla="val 18009438"/>
            </a:avLst>
          </a:prstGeom>
          <a:solidFill>
            <a:srgbClr val="E6DED2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16083" y="6142792"/>
            <a:ext cx="228481" cy="228481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576542" y="6680121"/>
            <a:ext cx="2115622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Skills Learned</a:t>
            </a:r>
            <a:endParaRPr lang="en-US" sz="1650" dirty="0"/>
          </a:p>
        </p:txBody>
      </p:sp>
      <p:sp>
        <p:nvSpPr>
          <p:cNvPr id="24" name="Text 17"/>
          <p:cNvSpPr/>
          <p:nvPr/>
        </p:nvSpPr>
        <p:spPr>
          <a:xfrm>
            <a:off x="7576542" y="7046000"/>
            <a:ext cx="6284714" cy="541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Backend development, database management, API design, performance testing.</a:t>
            </a:r>
            <a:endParaRPr lang="en-US" sz="130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207458B-5807-3A98-02E3-0E1035E1D5DA}"/>
              </a:ext>
            </a:extLst>
          </p:cNvPr>
          <p:cNvSpPr/>
          <p:nvPr/>
        </p:nvSpPr>
        <p:spPr>
          <a:xfrm>
            <a:off x="12853554" y="7806106"/>
            <a:ext cx="1735282" cy="371540"/>
          </a:xfrm>
          <a:prstGeom prst="roundRect">
            <a:avLst>
              <a:gd name="adj" fmla="val 50000"/>
            </a:avLst>
          </a:prstGeom>
          <a:solidFill>
            <a:srgbClr val="FD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1366" y="354568"/>
            <a:ext cx="3599855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Introduction to Our Partners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1366" y="934760"/>
            <a:ext cx="13727668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This internship was a collaborative effort, providing invaluable industrial exposure and learning opportunities.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451366" y="1414939"/>
            <a:ext cx="2748915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UniConverge Technologies Pvt. Ltd.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451366" y="1745337"/>
            <a:ext cx="6706553" cy="412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 leader in cutting-edge technologies including IoT, Cloud Computing, 4G/5G networks, Machine Learning, and Cybersecurity. Their expertise provided the real-world context for this project.</a:t>
            </a:r>
            <a:endParaRPr lang="en-US" sz="10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61" y="2262707"/>
            <a:ext cx="5611514" cy="561151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80102" y="1414939"/>
            <a:ext cx="2765703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Upskill Campus &amp; The IoT Academy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7480102" y="1745337"/>
            <a:ext cx="6706553" cy="412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Dedicated to bridging the gap between academic knowledge and industry demands. They facilitated an environment for practical experience, real-world problem-solving, and career growth.</a:t>
            </a:r>
            <a:endParaRPr lang="en-US" sz="1000" dirty="0"/>
          </a:p>
        </p:txBody>
      </p:sp>
      <p:sp>
        <p:nvSpPr>
          <p:cNvPr id="10" name="Text 6"/>
          <p:cNvSpPr/>
          <p:nvPr/>
        </p:nvSpPr>
        <p:spPr>
          <a:xfrm>
            <a:off x="451366" y="9299377"/>
            <a:ext cx="13727668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9C9283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Internship Aim:</a:t>
            </a:r>
            <a:r>
              <a:rPr lang="en-US" sz="1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To gain practical experience, solve real-world problems, and foster career growth through hands-on development.</a:t>
            </a:r>
            <a:endParaRPr lang="en-US" sz="10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A71BB52-DCB6-7F1D-399C-63574A3DFD64}"/>
              </a:ext>
            </a:extLst>
          </p:cNvPr>
          <p:cNvSpPr/>
          <p:nvPr/>
        </p:nvSpPr>
        <p:spPr>
          <a:xfrm>
            <a:off x="12853554" y="7806106"/>
            <a:ext cx="1735282" cy="371540"/>
          </a:xfrm>
          <a:prstGeom prst="roundRect">
            <a:avLst>
              <a:gd name="adj" fmla="val 50000"/>
            </a:avLst>
          </a:prstGeom>
          <a:solidFill>
            <a:srgbClr val="FD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876" y="2262707"/>
            <a:ext cx="5611514" cy="561151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2F4231F-1ECA-626E-5DE8-26F83E4B2CE3}"/>
              </a:ext>
            </a:extLst>
          </p:cNvPr>
          <p:cNvSpPr/>
          <p:nvPr/>
        </p:nvSpPr>
        <p:spPr>
          <a:xfrm>
            <a:off x="12853554" y="7806106"/>
            <a:ext cx="1735282" cy="371540"/>
          </a:xfrm>
          <a:prstGeom prst="roundRect">
            <a:avLst>
              <a:gd name="adj" fmla="val 50000"/>
            </a:avLst>
          </a:prstGeom>
          <a:solidFill>
            <a:srgbClr val="FD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 0"/>
          <p:cNvSpPr/>
          <p:nvPr/>
        </p:nvSpPr>
        <p:spPr>
          <a:xfrm>
            <a:off x="636508" y="500063"/>
            <a:ext cx="4885611" cy="454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The Problem: Lengthy URLs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636508" y="1318260"/>
            <a:ext cx="13357384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Long URLs are cumbersome, difficult to share, and prone to errors. This project addresses the critical need for efficient URL management.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997" y="1813679"/>
            <a:ext cx="12780288" cy="440519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669105" y="2338908"/>
            <a:ext cx="3005362" cy="375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Long URL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7669105" y="3259718"/>
            <a:ext cx="3005362" cy="375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Shortening →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7669105" y="4196598"/>
            <a:ext cx="3005362" cy="375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Short URL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636508" y="6423422"/>
            <a:ext cx="4331256" cy="1675090"/>
          </a:xfrm>
          <a:prstGeom prst="roundRect">
            <a:avLst>
              <a:gd name="adj" fmla="val 4560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dist="1651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841177" y="6628090"/>
            <a:ext cx="2750701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Need for URL Shortening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41177" y="7021235"/>
            <a:ext cx="3921919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Simplifies sharing, improves readability, and enhances user experience.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5149572" y="6423422"/>
            <a:ext cx="4331256" cy="1675090"/>
          </a:xfrm>
          <a:prstGeom prst="roundRect">
            <a:avLst>
              <a:gd name="adj" fmla="val 4560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dist="1651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5354241" y="6628090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Project Scope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5354241" y="7021235"/>
            <a:ext cx="3921919" cy="872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Convert long URLs to short codes, store mappings in a database, and facilitate seamless redirection.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9589900" y="6415921"/>
            <a:ext cx="4331256" cy="1675090"/>
          </a:xfrm>
          <a:prstGeom prst="roundRect">
            <a:avLst>
              <a:gd name="adj" fmla="val 4560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dist="1651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15" name="Text 12"/>
          <p:cNvSpPr/>
          <p:nvPr/>
        </p:nvSpPr>
        <p:spPr>
          <a:xfrm>
            <a:off x="9867305" y="6628090"/>
            <a:ext cx="2676882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Why a Custom Solution?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9867305" y="7021235"/>
            <a:ext cx="3921919" cy="872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Overcome limitations of generic services like Bitly or TinyURL, providing greater control and customization.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5413" y="349925"/>
            <a:ext cx="3704392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Existing vs. Proposed Solution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45413" y="922615"/>
            <a:ext cx="13739574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We analysed the limitations of current URL shortening services and developed a tailored, robust solution.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445413" y="1396603"/>
            <a:ext cx="1909167" cy="238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Existing Solutions</a:t>
            </a:r>
            <a:endParaRPr lang="en-US" sz="15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13" y="1778437"/>
            <a:ext cx="5749549" cy="574954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45413" y="8636079"/>
            <a:ext cx="6714530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Limited customization options.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445413" y="8884206"/>
            <a:ext cx="6714530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Potential privacy concerns with third-party services.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445413" y="9132332"/>
            <a:ext cx="6714530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External dependency on service availability.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445413" y="9380458"/>
            <a:ext cx="6714530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No offline functionality.</a:t>
            </a:r>
            <a:endParaRPr lang="en-US" sz="1000" dirty="0"/>
          </a:p>
        </p:txBody>
      </p:sp>
      <p:sp>
        <p:nvSpPr>
          <p:cNvPr id="10" name="Text 7"/>
          <p:cNvSpPr/>
          <p:nvPr/>
        </p:nvSpPr>
        <p:spPr>
          <a:xfrm>
            <a:off x="7478078" y="1396603"/>
            <a:ext cx="2428875" cy="238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Proposed Custom Solution</a:t>
            </a:r>
            <a:endParaRPr lang="en-US" sz="150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078" y="1778437"/>
            <a:ext cx="5749549" cy="574954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478078" y="8636079"/>
            <a:ext cx="6714530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Custom Python + Flask URL shortener.</a:t>
            </a:r>
            <a:endParaRPr lang="en-US" sz="1000" dirty="0"/>
          </a:p>
        </p:txBody>
      </p:sp>
      <p:sp>
        <p:nvSpPr>
          <p:cNvPr id="13" name="Text 9"/>
          <p:cNvSpPr/>
          <p:nvPr/>
        </p:nvSpPr>
        <p:spPr>
          <a:xfrm>
            <a:off x="7478078" y="8884206"/>
            <a:ext cx="6714530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Supports offline/local server operation.</a:t>
            </a:r>
            <a:endParaRPr lang="en-US" sz="1000" dirty="0"/>
          </a:p>
        </p:txBody>
      </p:sp>
      <p:sp>
        <p:nvSpPr>
          <p:cNvPr id="14" name="Text 10"/>
          <p:cNvSpPr/>
          <p:nvPr/>
        </p:nvSpPr>
        <p:spPr>
          <a:xfrm>
            <a:off x="7478078" y="9132332"/>
            <a:ext cx="6714530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Efficient database mapping using SQLite.</a:t>
            </a:r>
            <a:endParaRPr lang="en-US" sz="1000" dirty="0"/>
          </a:p>
        </p:txBody>
      </p:sp>
      <p:sp>
        <p:nvSpPr>
          <p:cNvPr id="15" name="Text 11"/>
          <p:cNvSpPr/>
          <p:nvPr/>
        </p:nvSpPr>
        <p:spPr>
          <a:xfrm>
            <a:off x="7478078" y="9380458"/>
            <a:ext cx="6714530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Fast and reliable redirection.</a:t>
            </a:r>
            <a:endParaRPr lang="en-US" sz="1000" dirty="0"/>
          </a:p>
        </p:txBody>
      </p:sp>
      <p:sp>
        <p:nvSpPr>
          <p:cNvPr id="16" name="Text 12"/>
          <p:cNvSpPr/>
          <p:nvPr/>
        </p:nvSpPr>
        <p:spPr>
          <a:xfrm>
            <a:off x="7478078" y="9628584"/>
            <a:ext cx="6714530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Enhanced privacy, customization, and scalability.</a:t>
            </a:r>
            <a:endParaRPr lang="en-US" sz="10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6B9E810-F0BD-A4A7-B60D-D3DDA9323895}"/>
              </a:ext>
            </a:extLst>
          </p:cNvPr>
          <p:cNvSpPr/>
          <p:nvPr/>
        </p:nvSpPr>
        <p:spPr>
          <a:xfrm>
            <a:off x="12853554" y="7806106"/>
            <a:ext cx="1735282" cy="371540"/>
          </a:xfrm>
          <a:prstGeom prst="roundRect">
            <a:avLst>
              <a:gd name="adj" fmla="val 50000"/>
            </a:avLst>
          </a:prstGeom>
          <a:solidFill>
            <a:srgbClr val="FD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255434"/>
            <a:ext cx="3348639" cy="205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System Design: From Concept to Architecture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396835" y="626198"/>
            <a:ext cx="9330554" cy="131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The system was meticulously designed, encompassing both high-level workflow and detailed low-level architecture.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396835" y="881563"/>
            <a:ext cx="1184484" cy="154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High-Level Workflow</a:t>
            </a:r>
            <a:endParaRPr lang="en-US" sz="13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86A3A66-E25C-EEFC-9FDB-B3A655098924}"/>
              </a:ext>
            </a:extLst>
          </p:cNvPr>
          <p:cNvGrpSpPr/>
          <p:nvPr/>
        </p:nvGrpSpPr>
        <p:grpSpPr>
          <a:xfrm>
            <a:off x="117205" y="1159592"/>
            <a:ext cx="7365635" cy="3949036"/>
            <a:chOff x="117205" y="1159592"/>
            <a:chExt cx="8679598" cy="4032714"/>
          </a:xfrm>
        </p:grpSpPr>
        <p:pic>
          <p:nvPicPr>
            <p:cNvPr id="5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205" y="1159592"/>
              <a:ext cx="8679598" cy="4032714"/>
            </a:xfrm>
            <a:prstGeom prst="rect">
              <a:avLst/>
            </a:prstGeom>
          </p:spPr>
        </p:pic>
        <p:sp>
          <p:nvSpPr>
            <p:cNvPr id="6" name="Text 3"/>
            <p:cNvSpPr/>
            <p:nvPr/>
          </p:nvSpPr>
          <p:spPr>
            <a:xfrm>
              <a:off x="739882" y="4643685"/>
              <a:ext cx="2099337" cy="28274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350" dirty="0">
                  <a:solidFill>
                    <a:srgbClr val="000000"/>
                  </a:solidFill>
                  <a:latin typeface="Noto Serif Medium" pitchFamily="34" charset="0"/>
                  <a:ea typeface="Noto Serif Medium" pitchFamily="34" charset="-122"/>
                  <a:cs typeface="Noto Serif Medium" pitchFamily="34" charset="-120"/>
                </a:rPr>
                <a:t>Display Short URL</a:t>
              </a:r>
              <a:endParaRPr lang="en-US" sz="1350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739882" y="3648438"/>
              <a:ext cx="2099337" cy="28274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350" dirty="0">
                  <a:solidFill>
                    <a:srgbClr val="000000"/>
                  </a:solidFill>
                  <a:latin typeface="Noto Serif Medium" pitchFamily="34" charset="0"/>
                  <a:ea typeface="Noto Serif Medium" pitchFamily="34" charset="-122"/>
                  <a:cs typeface="Noto Serif Medium" pitchFamily="34" charset="-120"/>
                </a:rPr>
                <a:t>Store in DB</a:t>
              </a:r>
              <a:endParaRPr lang="en-US" sz="1350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739882" y="2663243"/>
              <a:ext cx="2099337" cy="28274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350" dirty="0">
                  <a:solidFill>
                    <a:srgbClr val="000000"/>
                  </a:solidFill>
                  <a:latin typeface="Noto Serif Medium" pitchFamily="34" charset="0"/>
                  <a:ea typeface="Noto Serif Medium" pitchFamily="34" charset="-122"/>
                  <a:cs typeface="Noto Serif Medium" pitchFamily="34" charset="-120"/>
                </a:rPr>
                <a:t>Generate Code</a:t>
              </a:r>
              <a:endParaRPr lang="en-US" sz="1350" dirty="0"/>
            </a:p>
          </p:txBody>
        </p:sp>
        <p:sp>
          <p:nvSpPr>
            <p:cNvPr id="9" name="Text 6"/>
            <p:cNvSpPr/>
            <p:nvPr/>
          </p:nvSpPr>
          <p:spPr>
            <a:xfrm>
              <a:off x="739882" y="1667996"/>
              <a:ext cx="2099337" cy="28274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350" dirty="0">
                  <a:solidFill>
                    <a:srgbClr val="000000"/>
                  </a:solidFill>
                  <a:latin typeface="Noto Serif Medium" pitchFamily="34" charset="0"/>
                  <a:ea typeface="Noto Serif Medium" pitchFamily="34" charset="-122"/>
                  <a:cs typeface="Noto Serif Medium" pitchFamily="34" charset="-120"/>
                </a:rPr>
                <a:t>Validate URL</a:t>
              </a:r>
              <a:endParaRPr lang="en-US" sz="135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095E1E-60AE-934E-C917-D9BD3FB36405}"/>
              </a:ext>
            </a:extLst>
          </p:cNvPr>
          <p:cNvGrpSpPr/>
          <p:nvPr/>
        </p:nvGrpSpPr>
        <p:grpSpPr>
          <a:xfrm>
            <a:off x="8327816" y="1005092"/>
            <a:ext cx="6302584" cy="4859084"/>
            <a:chOff x="1910820" y="5428048"/>
            <a:chExt cx="6302584" cy="4859084"/>
          </a:xfrm>
        </p:grpSpPr>
        <p:sp>
          <p:nvSpPr>
            <p:cNvPr id="10" name="Text 7"/>
            <p:cNvSpPr/>
            <p:nvPr/>
          </p:nvSpPr>
          <p:spPr>
            <a:xfrm>
              <a:off x="2241435" y="5428048"/>
              <a:ext cx="1308529" cy="15450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300" dirty="0">
                  <a:solidFill>
                    <a:srgbClr val="3A3A3A"/>
                  </a:solidFill>
                  <a:latin typeface="Noto Serif Medium" pitchFamily="34" charset="0"/>
                  <a:ea typeface="Noto Serif Medium" pitchFamily="34" charset="-122"/>
                  <a:cs typeface="Noto Serif Medium" pitchFamily="34" charset="-120"/>
                </a:rPr>
                <a:t>Low-Level Architecture</a:t>
              </a:r>
              <a:endParaRPr lang="en-US" sz="1300" dirty="0"/>
            </a:p>
          </p:txBody>
        </p:sp>
        <p:pic>
          <p:nvPicPr>
            <p:cNvPr id="11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10820" y="5693069"/>
              <a:ext cx="6302584" cy="4594063"/>
            </a:xfrm>
            <a:prstGeom prst="rect">
              <a:avLst/>
            </a:prstGeom>
          </p:spPr>
        </p:pic>
        <p:sp>
          <p:nvSpPr>
            <p:cNvPr id="12" name="Text 8"/>
            <p:cNvSpPr/>
            <p:nvPr/>
          </p:nvSpPr>
          <p:spPr>
            <a:xfrm>
              <a:off x="4473343" y="7658724"/>
              <a:ext cx="1147648" cy="84823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350" dirty="0">
                  <a:solidFill>
                    <a:srgbClr val="000000"/>
                  </a:solidFill>
                  <a:latin typeface="Noto Serif Medium" pitchFamily="34" charset="0"/>
                  <a:ea typeface="Noto Serif Medium" pitchFamily="34" charset="-122"/>
                  <a:cs typeface="Noto Serif Medium" pitchFamily="34" charset="-120"/>
                </a:rPr>
                <a:t>Request Flow Overview</a:t>
              </a:r>
              <a:endParaRPr lang="en-US" sz="1350" dirty="0"/>
            </a:p>
          </p:txBody>
        </p:sp>
        <p:sp>
          <p:nvSpPr>
            <p:cNvPr id="13" name="Text 9"/>
            <p:cNvSpPr/>
            <p:nvPr/>
          </p:nvSpPr>
          <p:spPr>
            <a:xfrm>
              <a:off x="6188546" y="8966097"/>
              <a:ext cx="1707331" cy="56548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350" dirty="0">
                  <a:solidFill>
                    <a:srgbClr val="4C4C4C"/>
                  </a:solidFill>
                  <a:latin typeface="Noto Serif Medium" pitchFamily="34" charset="0"/>
                  <a:ea typeface="Noto Serif Medium" pitchFamily="34" charset="-122"/>
                  <a:cs typeface="Noto Serif Medium" pitchFamily="34" charset="-120"/>
                </a:rPr>
                <a:t>Backend (Flask App)</a:t>
              </a:r>
              <a:endParaRPr lang="en-US" sz="1350" dirty="0"/>
            </a:p>
          </p:txBody>
        </p:sp>
        <p:sp>
          <p:nvSpPr>
            <p:cNvPr id="14" name="Text 10"/>
            <p:cNvSpPr/>
            <p:nvPr/>
          </p:nvSpPr>
          <p:spPr>
            <a:xfrm>
              <a:off x="6188546" y="9612009"/>
              <a:ext cx="1707331" cy="45238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1350"/>
                </a:lnSpc>
                <a:buNone/>
              </a:pPr>
              <a:r>
                <a:rPr lang="en-US" sz="1050" dirty="0">
                  <a:solidFill>
                    <a:srgbClr val="4C4C4C"/>
                  </a:solidFill>
                  <a:latin typeface="Noto Serif" pitchFamily="34" charset="0"/>
                  <a:ea typeface="Noto Serif" pitchFamily="34" charset="-122"/>
                  <a:cs typeface="Noto Serif" pitchFamily="34" charset="-120"/>
                </a:rPr>
                <a:t>Processes requests and logic</a:t>
              </a:r>
              <a:endParaRPr lang="en-US" sz="1050" dirty="0"/>
            </a:p>
          </p:txBody>
        </p:sp>
        <p:sp>
          <p:nvSpPr>
            <p:cNvPr id="15" name="Text 11"/>
            <p:cNvSpPr/>
            <p:nvPr/>
          </p:nvSpPr>
          <p:spPr>
            <a:xfrm>
              <a:off x="2187378" y="8966097"/>
              <a:ext cx="1707331" cy="56548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350" dirty="0">
                  <a:solidFill>
                    <a:srgbClr val="4C4C4C"/>
                  </a:solidFill>
                  <a:latin typeface="Noto Serif Medium" pitchFamily="34" charset="0"/>
                  <a:ea typeface="Noto Serif Medium" pitchFamily="34" charset="-122"/>
                  <a:cs typeface="Noto Serif Medium" pitchFamily="34" charset="-120"/>
                </a:rPr>
                <a:t>Database (SQLite)</a:t>
              </a:r>
              <a:endParaRPr lang="en-US" sz="1350" dirty="0"/>
            </a:p>
          </p:txBody>
        </p:sp>
        <p:sp>
          <p:nvSpPr>
            <p:cNvPr id="16" name="Text 12"/>
            <p:cNvSpPr/>
            <p:nvPr/>
          </p:nvSpPr>
          <p:spPr>
            <a:xfrm>
              <a:off x="2187378" y="9612009"/>
              <a:ext cx="1707331" cy="45238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1350"/>
                </a:lnSpc>
                <a:buNone/>
              </a:pPr>
              <a:r>
                <a:rPr lang="en-US" sz="1050" dirty="0">
                  <a:solidFill>
                    <a:srgbClr val="4C4C4C"/>
                  </a:solidFill>
                  <a:latin typeface="Noto Serif" pitchFamily="34" charset="0"/>
                  <a:ea typeface="Noto Serif" pitchFamily="34" charset="-122"/>
                  <a:cs typeface="Noto Serif" pitchFamily="34" charset="-120"/>
                </a:rPr>
                <a:t>Stores and retrieves data</a:t>
              </a:r>
              <a:endParaRPr lang="en-US" sz="1050" dirty="0"/>
            </a:p>
          </p:txBody>
        </p:sp>
        <p:sp>
          <p:nvSpPr>
            <p:cNvPr id="17" name="Text 13"/>
            <p:cNvSpPr/>
            <p:nvPr/>
          </p:nvSpPr>
          <p:spPr>
            <a:xfrm>
              <a:off x="2187378" y="6241709"/>
              <a:ext cx="1707331" cy="56548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350" dirty="0">
                  <a:solidFill>
                    <a:srgbClr val="4C4C4C"/>
                  </a:solidFill>
                  <a:latin typeface="Noto Serif Medium" pitchFamily="34" charset="0"/>
                  <a:ea typeface="Noto Serif Medium" pitchFamily="34" charset="-122"/>
                  <a:cs typeface="Noto Serif Medium" pitchFamily="34" charset="-120"/>
                </a:rPr>
                <a:t>Redirection Handler</a:t>
              </a:r>
              <a:endParaRPr lang="en-US" sz="1350" dirty="0"/>
            </a:p>
          </p:txBody>
        </p:sp>
        <p:sp>
          <p:nvSpPr>
            <p:cNvPr id="18" name="Text 14"/>
            <p:cNvSpPr/>
            <p:nvPr/>
          </p:nvSpPr>
          <p:spPr>
            <a:xfrm>
              <a:off x="2187378" y="6887620"/>
              <a:ext cx="1707331" cy="45239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1350"/>
                </a:lnSpc>
                <a:buNone/>
              </a:pPr>
              <a:r>
                <a:rPr lang="en-US" sz="1050" dirty="0">
                  <a:solidFill>
                    <a:srgbClr val="4C4C4C"/>
                  </a:solidFill>
                  <a:latin typeface="Noto Serif" pitchFamily="34" charset="0"/>
                  <a:ea typeface="Noto Serif" pitchFamily="34" charset="-122"/>
                  <a:cs typeface="Noto Serif" pitchFamily="34" charset="-120"/>
                </a:rPr>
                <a:t>Routes users to targets</a:t>
              </a:r>
              <a:endParaRPr lang="en-US" sz="1050" dirty="0"/>
            </a:p>
          </p:txBody>
        </p:sp>
        <p:sp>
          <p:nvSpPr>
            <p:cNvPr id="19" name="Text 15"/>
            <p:cNvSpPr/>
            <p:nvPr/>
          </p:nvSpPr>
          <p:spPr>
            <a:xfrm>
              <a:off x="6199480" y="6241709"/>
              <a:ext cx="1707331" cy="56548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350" dirty="0">
                  <a:solidFill>
                    <a:srgbClr val="4C4C4C"/>
                  </a:solidFill>
                  <a:latin typeface="Noto Serif Medium" pitchFamily="34" charset="0"/>
                  <a:ea typeface="Noto Serif Medium" pitchFamily="34" charset="-122"/>
                  <a:cs typeface="Noto Serif Medium" pitchFamily="34" charset="-120"/>
                </a:rPr>
                <a:t>Frontend (User Input)</a:t>
              </a:r>
              <a:endParaRPr lang="en-US" sz="1350" dirty="0"/>
            </a:p>
          </p:txBody>
        </p:sp>
        <p:sp>
          <p:nvSpPr>
            <p:cNvPr id="20" name="Text 16"/>
            <p:cNvSpPr/>
            <p:nvPr/>
          </p:nvSpPr>
          <p:spPr>
            <a:xfrm>
              <a:off x="6199480" y="6887620"/>
              <a:ext cx="1707331" cy="45239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1350"/>
                </a:lnSpc>
                <a:buNone/>
              </a:pPr>
              <a:r>
                <a:rPr lang="en-US" sz="1050" dirty="0">
                  <a:solidFill>
                    <a:srgbClr val="4C4C4C"/>
                  </a:solidFill>
                  <a:latin typeface="Noto Serif" pitchFamily="34" charset="0"/>
                  <a:ea typeface="Noto Serif" pitchFamily="34" charset="-122"/>
                  <a:cs typeface="Noto Serif" pitchFamily="34" charset="-120"/>
                </a:rPr>
                <a:t>Collects and validates input</a:t>
              </a:r>
              <a:endParaRPr lang="en-US" sz="1050" dirty="0"/>
            </a:p>
          </p:txBody>
        </p:sp>
      </p:grp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E78A325-0F66-A715-37D9-F16941806509}"/>
              </a:ext>
            </a:extLst>
          </p:cNvPr>
          <p:cNvSpPr/>
          <p:nvPr/>
        </p:nvSpPr>
        <p:spPr>
          <a:xfrm>
            <a:off x="12853554" y="7806106"/>
            <a:ext cx="1735282" cy="371540"/>
          </a:xfrm>
          <a:prstGeom prst="roundRect">
            <a:avLst>
              <a:gd name="adj" fmla="val 50000"/>
            </a:avLst>
          </a:prstGeom>
          <a:solidFill>
            <a:srgbClr val="FD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1279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Key Interfaces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7318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Our solution features intuitive interfaces for seamless user interaction and robust backend operations.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349937"/>
            <a:ext cx="4196358" cy="5168265"/>
          </a:xfrm>
          <a:prstGeom prst="roundRect">
            <a:avLst>
              <a:gd name="adj" fmla="val 3486"/>
            </a:avLst>
          </a:prstGeom>
          <a:solidFill>
            <a:srgbClr val="FDFBF7"/>
          </a:solidFill>
          <a:ln w="30480">
            <a:solidFill>
              <a:srgbClr val="E6DED2"/>
            </a:solidFill>
            <a:prstDash val="solid"/>
          </a:ln>
          <a:effectLst>
            <a:outerShdw dist="2032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763310" y="2349937"/>
            <a:ext cx="121920" cy="5168265"/>
          </a:xfrm>
          <a:prstGeom prst="roundRect">
            <a:avLst>
              <a:gd name="adj" fmla="val 78139"/>
            </a:avLst>
          </a:prstGeom>
          <a:solidFill>
            <a:srgbClr val="E6DED2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26072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System Interface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3097649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User-friendly input form for long URLs, displaying the generated short URL on a result page.</a:t>
            </a: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524" y="4441508"/>
            <a:ext cx="3590330" cy="2456498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5216962" y="2349937"/>
            <a:ext cx="4196358" cy="5168265"/>
          </a:xfrm>
          <a:prstGeom prst="roundRect">
            <a:avLst>
              <a:gd name="adj" fmla="val 3486"/>
            </a:avLst>
          </a:prstGeom>
          <a:solidFill>
            <a:srgbClr val="FDFBF7"/>
          </a:solidFill>
          <a:ln w="30480">
            <a:solidFill>
              <a:srgbClr val="E6DED2"/>
            </a:solidFill>
            <a:prstDash val="solid"/>
          </a:ln>
          <a:effectLst>
            <a:outerShdw dist="2032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10" name="Shape 7"/>
          <p:cNvSpPr/>
          <p:nvPr/>
        </p:nvSpPr>
        <p:spPr>
          <a:xfrm>
            <a:off x="5186482" y="2349937"/>
            <a:ext cx="121920" cy="5168265"/>
          </a:xfrm>
          <a:prstGeom prst="roundRect">
            <a:avLst>
              <a:gd name="adj" fmla="val 78139"/>
            </a:avLst>
          </a:prstGeom>
          <a:solidFill>
            <a:srgbClr val="E6DED2"/>
          </a:solidFill>
          <a:ln/>
        </p:spPr>
      </p:sp>
      <p:sp>
        <p:nvSpPr>
          <p:cNvPr id="11" name="Text 8"/>
          <p:cNvSpPr/>
          <p:nvPr/>
        </p:nvSpPr>
        <p:spPr>
          <a:xfrm>
            <a:off x="5565696" y="26072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Backend Interface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565696" y="3097649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Defined API endpoints: </a:t>
            </a:r>
            <a:r>
              <a:rPr lang="en-US" sz="1750" dirty="0">
                <a:solidFill>
                  <a:srgbClr val="4C4C4C"/>
                </a:solidFill>
                <a:highlight>
                  <a:srgbClr val="F0EE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POST /create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for shortening and </a:t>
            </a:r>
            <a:r>
              <a:rPr lang="en-US" sz="1750" dirty="0">
                <a:solidFill>
                  <a:srgbClr val="4C4C4C"/>
                </a:solidFill>
                <a:highlight>
                  <a:srgbClr val="F0EE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 /{short_code}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for redirection.</a:t>
            </a:r>
            <a:endParaRPr lang="en-US" sz="175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696" y="4441508"/>
            <a:ext cx="3590330" cy="2456498"/>
          </a:xfrm>
          <a:prstGeom prst="rect">
            <a:avLst/>
          </a:prstGeom>
        </p:spPr>
      </p:pic>
      <p:sp>
        <p:nvSpPr>
          <p:cNvPr id="14" name="Shape 10"/>
          <p:cNvSpPr/>
          <p:nvPr/>
        </p:nvSpPr>
        <p:spPr>
          <a:xfrm>
            <a:off x="9640133" y="2349937"/>
            <a:ext cx="4196358" cy="5168265"/>
          </a:xfrm>
          <a:prstGeom prst="roundRect">
            <a:avLst>
              <a:gd name="adj" fmla="val 3486"/>
            </a:avLst>
          </a:prstGeom>
          <a:solidFill>
            <a:srgbClr val="FDFBF7"/>
          </a:solidFill>
          <a:ln w="30480">
            <a:solidFill>
              <a:srgbClr val="E6DED2"/>
            </a:solidFill>
            <a:prstDash val="solid"/>
          </a:ln>
          <a:effectLst>
            <a:outerShdw dist="2032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15" name="Shape 11"/>
          <p:cNvSpPr/>
          <p:nvPr/>
        </p:nvSpPr>
        <p:spPr>
          <a:xfrm>
            <a:off x="9609653" y="2349937"/>
            <a:ext cx="121920" cy="5168265"/>
          </a:xfrm>
          <a:prstGeom prst="roundRect">
            <a:avLst>
              <a:gd name="adj" fmla="val 78139"/>
            </a:avLst>
          </a:prstGeom>
          <a:solidFill>
            <a:srgbClr val="E6DED2"/>
          </a:solidFill>
          <a:ln/>
        </p:spPr>
      </p:sp>
      <p:sp>
        <p:nvSpPr>
          <p:cNvPr id="16" name="Text 12"/>
          <p:cNvSpPr/>
          <p:nvPr/>
        </p:nvSpPr>
        <p:spPr>
          <a:xfrm>
            <a:off x="9988868" y="26072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Database Interface</a:t>
            </a:r>
            <a:endParaRPr lang="en-US" sz="2200" dirty="0"/>
          </a:p>
        </p:txBody>
      </p:sp>
      <p:sp>
        <p:nvSpPr>
          <p:cNvPr id="17" name="Text 13"/>
          <p:cNvSpPr/>
          <p:nvPr/>
        </p:nvSpPr>
        <p:spPr>
          <a:xfrm>
            <a:off x="9988868" y="3097649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SQLite database housing a mapping table that links short URLs to their corresponding long URLs.</a:t>
            </a:r>
            <a:endParaRPr lang="en-US" sz="1750" dirty="0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8868" y="4804410"/>
            <a:ext cx="3590330" cy="2456498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E09EB0A-ACB0-1F5C-346C-7A2ECA030486}"/>
              </a:ext>
            </a:extLst>
          </p:cNvPr>
          <p:cNvSpPr/>
          <p:nvPr/>
        </p:nvSpPr>
        <p:spPr>
          <a:xfrm>
            <a:off x="12853554" y="7806106"/>
            <a:ext cx="1735282" cy="371540"/>
          </a:xfrm>
          <a:prstGeom prst="roundRect">
            <a:avLst>
              <a:gd name="adj" fmla="val 50000"/>
            </a:avLst>
          </a:prstGeom>
          <a:solidFill>
            <a:srgbClr val="FD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7672"/>
            <a:ext cx="671202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Performance Testing &amp; Results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3982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Rigorous testing was conducted to ensure the URL shortener met crucial performance benchmarks.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16329"/>
            <a:ext cx="13042821" cy="2616518"/>
          </a:xfrm>
          <a:prstGeom prst="roundRect">
            <a:avLst>
              <a:gd name="adj" fmla="val 364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023949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462" y="3167658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URL Generation Time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289108" y="3167658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&lt;100 ms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45943" y="3167658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50 ms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802779" y="3167658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Met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3674269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462" y="3817977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Redirection Time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4289108" y="3817977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&lt;50 ms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45943" y="3817977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20 ms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0802779" y="3817977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Met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801410" y="432458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028462" y="4468297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Memory Usage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4289108" y="4468297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&lt;50 MB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45943" y="4468297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35 MB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10802779" y="4468297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Met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4974908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28462" y="5118616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Data Integrity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4289108" y="5118616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100%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545943" y="5118616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100%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10802779" y="5118616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Met</a:t>
            </a:r>
            <a:endParaRPr lang="en-US" sz="1750" dirty="0"/>
          </a:p>
        </p:txBody>
      </p:sp>
      <p:sp>
        <p:nvSpPr>
          <p:cNvPr id="25" name="Shape 23"/>
          <p:cNvSpPr/>
          <p:nvPr/>
        </p:nvSpPr>
        <p:spPr>
          <a:xfrm>
            <a:off x="793790" y="5887998"/>
            <a:ext cx="13042821" cy="963811"/>
          </a:xfrm>
          <a:prstGeom prst="roundRect">
            <a:avLst>
              <a:gd name="adj" fmla="val 9884"/>
            </a:avLst>
          </a:prstGeom>
          <a:solidFill>
            <a:srgbClr val="DDDAD4"/>
          </a:solidFill>
          <a:ln/>
        </p:spPr>
      </p:sp>
      <p:pic>
        <p:nvPicPr>
          <p:cNvPr id="2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6239708"/>
            <a:ext cx="283488" cy="226814"/>
          </a:xfrm>
          <a:prstGeom prst="rect">
            <a:avLst/>
          </a:prstGeom>
        </p:spPr>
      </p:pic>
      <p:sp>
        <p:nvSpPr>
          <p:cNvPr id="27" name="Text 24"/>
          <p:cNvSpPr/>
          <p:nvPr/>
        </p:nvSpPr>
        <p:spPr>
          <a:xfrm>
            <a:off x="1530906" y="6171486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The system successfully met all defined performance expectations, demonstrating its efficiency and reliability.</a:t>
            </a:r>
            <a:endParaRPr lang="en-US" sz="175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A2C05C2-D6A8-9D9D-9202-64103F7B8536}"/>
              </a:ext>
            </a:extLst>
          </p:cNvPr>
          <p:cNvSpPr/>
          <p:nvPr/>
        </p:nvSpPr>
        <p:spPr>
          <a:xfrm>
            <a:off x="12853554" y="7806106"/>
            <a:ext cx="1735282" cy="371540"/>
          </a:xfrm>
          <a:prstGeom prst="roundRect">
            <a:avLst>
              <a:gd name="adj" fmla="val 50000"/>
            </a:avLst>
          </a:prstGeom>
          <a:solidFill>
            <a:srgbClr val="FD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257" y="570905"/>
            <a:ext cx="5352931" cy="513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Outcomes &amp; Key Learnings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719257" y="1495663"/>
            <a:ext cx="13191887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This project provided a comprehensive learning experience, significantly enhancing practical skills.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19257" y="2055495"/>
            <a:ext cx="205502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719257" y="2381845"/>
            <a:ext cx="6493193" cy="2286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6" name="Text 4"/>
          <p:cNvSpPr/>
          <p:nvPr/>
        </p:nvSpPr>
        <p:spPr>
          <a:xfrm>
            <a:off x="719257" y="2530316"/>
            <a:ext cx="3511034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Flask Backend Development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19257" y="2974658"/>
            <a:ext cx="6493193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Mastered building robust web applications with Python and Flask.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417951" y="2055495"/>
            <a:ext cx="205502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417951" y="2381845"/>
            <a:ext cx="6493193" cy="2286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10" name="Text 8"/>
          <p:cNvSpPr/>
          <p:nvPr/>
        </p:nvSpPr>
        <p:spPr>
          <a:xfrm>
            <a:off x="7417951" y="2530316"/>
            <a:ext cx="2875359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Database Design &amp; SQL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417951" y="2974658"/>
            <a:ext cx="6493193" cy="65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Gained proficiency in designing database schemas and executing SQL queries for SQLite.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19257" y="3991689"/>
            <a:ext cx="205502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19257" y="4318040"/>
            <a:ext cx="6493193" cy="2286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14" name="Text 12"/>
          <p:cNvSpPr/>
          <p:nvPr/>
        </p:nvSpPr>
        <p:spPr>
          <a:xfrm>
            <a:off x="719257" y="4466511"/>
            <a:ext cx="4159448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Short Code Generation Algorithm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719257" y="4910852"/>
            <a:ext cx="6493193" cy="65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Developed and implemented an efficient algorithm for unique short URL generation.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417951" y="3991689"/>
            <a:ext cx="205502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417951" y="4318040"/>
            <a:ext cx="6493193" cy="2286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18" name="Text 16"/>
          <p:cNvSpPr/>
          <p:nvPr/>
        </p:nvSpPr>
        <p:spPr>
          <a:xfrm>
            <a:off x="7417951" y="4466511"/>
            <a:ext cx="4272677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API &amp; HTTP/HTTPS Understanding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7417951" y="4910852"/>
            <a:ext cx="6493193" cy="65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Deepened knowledge of API design principles and secure communication protocols.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19257" y="5927884"/>
            <a:ext cx="205502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05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19257" y="6254234"/>
            <a:ext cx="6493193" cy="2286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22" name="Text 20"/>
          <p:cNvSpPr/>
          <p:nvPr/>
        </p:nvSpPr>
        <p:spPr>
          <a:xfrm>
            <a:off x="719257" y="6402705"/>
            <a:ext cx="2582108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Performance Testing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719257" y="6847046"/>
            <a:ext cx="6493193" cy="65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Acquired skills in evaluating system speed, memory usage, and data integrity.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7417951" y="5927884"/>
            <a:ext cx="205502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06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417951" y="6254234"/>
            <a:ext cx="6493193" cy="2286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26" name="Text 24"/>
          <p:cNvSpPr/>
          <p:nvPr/>
        </p:nvSpPr>
        <p:spPr>
          <a:xfrm>
            <a:off x="7417951" y="6402705"/>
            <a:ext cx="4040029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Documentation &amp; System Design</a:t>
            </a:r>
            <a:endParaRPr lang="en-US" sz="2000" dirty="0"/>
          </a:p>
        </p:txBody>
      </p:sp>
      <p:sp>
        <p:nvSpPr>
          <p:cNvPr id="27" name="Text 25"/>
          <p:cNvSpPr/>
          <p:nvPr/>
        </p:nvSpPr>
        <p:spPr>
          <a:xfrm>
            <a:off x="7417951" y="6847046"/>
            <a:ext cx="6493193" cy="65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Learned to create comprehensive documentation and structured system designs.</a:t>
            </a:r>
            <a:endParaRPr lang="en-US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637DF24-F4EC-C865-BD12-1B52E6317345}"/>
              </a:ext>
            </a:extLst>
          </p:cNvPr>
          <p:cNvSpPr/>
          <p:nvPr/>
        </p:nvSpPr>
        <p:spPr>
          <a:xfrm>
            <a:off x="12853554" y="7806106"/>
            <a:ext cx="1735282" cy="371540"/>
          </a:xfrm>
          <a:prstGeom prst="roundRect">
            <a:avLst>
              <a:gd name="adj" fmla="val 50000"/>
            </a:avLst>
          </a:prstGeom>
          <a:solidFill>
            <a:srgbClr val="FD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816</Words>
  <Application>Microsoft Office PowerPoint</Application>
  <PresentationFormat>Custom</PresentationFormat>
  <Paragraphs>133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Consolas</vt:lpstr>
      <vt:lpstr>Noto Serif</vt:lpstr>
      <vt:lpstr>Noto Serif Light</vt:lpstr>
      <vt:lpstr>Noto Serif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nidaq</dc:creator>
  <cp:lastModifiedBy>nidaqureshi1901@gmail.com</cp:lastModifiedBy>
  <cp:revision>2</cp:revision>
  <dcterms:created xsi:type="dcterms:W3CDTF">2025-11-15T07:55:02Z</dcterms:created>
  <dcterms:modified xsi:type="dcterms:W3CDTF">2025-11-15T08:03:51Z</dcterms:modified>
</cp:coreProperties>
</file>